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656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1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50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1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7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024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24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680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890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014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897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60A4D-C075-40CC-B0E6-0DB520BD81D8}" type="datetimeFigureOut">
              <a:rPr lang="en-US" smtClean="0"/>
              <a:t>12/13/2021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0AB0-9DCF-4F08-A829-1EF4D6D26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13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2227" y="1981895"/>
            <a:ext cx="9144000" cy="941568"/>
          </a:xfrm>
        </p:spPr>
        <p:txBody>
          <a:bodyPr anchor="t"/>
          <a:lstStyle/>
          <a:p>
            <a:r>
              <a:rPr lang="en-US" dirty="0"/>
              <a:t>SA2 R18 Package Proposal</a:t>
            </a:r>
            <a:endParaRPr 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CMCC, China Unicom, CATT, Huawei, INSPUR, </a:t>
            </a:r>
            <a:r>
              <a:rPr lang="en-US" altLang="zh-CN" dirty="0" err="1"/>
              <a:t>Oppo</a:t>
            </a:r>
            <a:r>
              <a:rPr lang="en-US" altLang="zh-CN" dirty="0"/>
              <a:t>, </a:t>
            </a:r>
            <a:r>
              <a:rPr lang="en-US" altLang="zh-CN" dirty="0" err="1"/>
              <a:t>Spreadtrum</a:t>
            </a:r>
            <a:r>
              <a:rPr lang="en-US" altLang="zh-CN" dirty="0"/>
              <a:t>, </a:t>
            </a:r>
            <a:r>
              <a:rPr lang="en-US" altLang="zh-CN" dirty="0" err="1"/>
              <a:t>Tencent</a:t>
            </a:r>
            <a:r>
              <a:rPr lang="en-US" altLang="zh-CN" dirty="0"/>
              <a:t>, vivo, </a:t>
            </a:r>
            <a:r>
              <a:rPr lang="en-US" altLang="zh-CN" dirty="0" err="1"/>
              <a:t>xiaomi</a:t>
            </a:r>
            <a:r>
              <a:rPr lang="en-US" altLang="zh-CN" dirty="0"/>
              <a:t>, ZTE</a:t>
            </a:r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0" y="105024"/>
            <a:ext cx="11625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6120130" algn="r"/>
              </a:tabLst>
            </a:pPr>
            <a:r>
              <a:rPr lang="en-GB" b="1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3GPP TSG-SA #94E e-meeting </a:t>
            </a:r>
            <a:r>
              <a:rPr lang="en-GB" b="1" dirty="0" err="1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Elbonia</a:t>
            </a:r>
            <a:r>
              <a:rPr lang="en-GB" b="1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, 14 – 20 </a:t>
            </a:r>
            <a:r>
              <a:rPr lang="en-US" altLang="zh-CN" b="1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December</a:t>
            </a:r>
            <a:r>
              <a:rPr lang="en-GB" b="1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2021 	SP-211581</a:t>
            </a:r>
            <a:endParaRPr lang="en-US" sz="1100" b="1" dirty="0"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6227" y="64781"/>
            <a:ext cx="140811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nip Single Corner Rectangle 6"/>
          <p:cNvSpPr/>
          <p:nvPr/>
        </p:nvSpPr>
        <p:spPr>
          <a:xfrm>
            <a:off x="70983" y="92417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127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025" y="108888"/>
            <a:ext cx="10515600" cy="1325563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62" y="1306264"/>
            <a:ext cx="11783987" cy="4767941"/>
          </a:xfrm>
        </p:spPr>
        <p:txBody>
          <a:bodyPr>
            <a:noAutofit/>
          </a:bodyPr>
          <a:lstStyle/>
          <a:p>
            <a:r>
              <a:rPr lang="en-US" sz="2000" dirty="0"/>
              <a:t>Current ranking list already consider all the participants for Rel-18, the balance from vendors, operators and verticals are well considered. </a:t>
            </a:r>
          </a:p>
          <a:p>
            <a:pPr lvl="1"/>
            <a:r>
              <a:rPr lang="en-US" sz="1600" dirty="0"/>
              <a:t>Respect the ranking result as baseline</a:t>
            </a:r>
          </a:p>
          <a:p>
            <a:pPr lvl="1"/>
            <a:r>
              <a:rPr lang="en-US" altLang="zh-CN" sz="1600" dirty="0"/>
              <a:t>consider a balanced approach taking into considerations the view of all companies and different sectors</a:t>
            </a:r>
            <a:r>
              <a:rPr lang="en-US" sz="1600" dirty="0"/>
              <a:t>.</a:t>
            </a:r>
          </a:p>
          <a:p>
            <a:r>
              <a:rPr lang="en-US" sz="2000" dirty="0"/>
              <a:t>We propose SA decide max items for SA2. (e.g. 20)</a:t>
            </a:r>
          </a:p>
          <a:p>
            <a:pPr lvl="1"/>
            <a:r>
              <a:rPr lang="en-US" sz="1600" dirty="0"/>
              <a:t>SA2 has </a:t>
            </a:r>
            <a:r>
              <a:rPr lang="en-US" sz="1600" b="1" dirty="0">
                <a:solidFill>
                  <a:srgbClr val="FF0000"/>
                </a:solidFill>
              </a:rPr>
              <a:t>15</a:t>
            </a:r>
            <a:r>
              <a:rPr lang="en-US" sz="1600" dirty="0"/>
              <a:t> SI/WI in R17. Total work and management load of SA2 should be considered</a:t>
            </a:r>
          </a:p>
          <a:p>
            <a:pPr lvl="1"/>
            <a:r>
              <a:rPr lang="en-US" altLang="zh-CN" sz="1600" dirty="0"/>
              <a:t>For companies with limited resource/delegation, it is difficult to cover too many items.</a:t>
            </a:r>
            <a:endParaRPr lang="en-US" sz="1600" dirty="0"/>
          </a:p>
          <a:p>
            <a:r>
              <a:rPr lang="en-US" sz="2000" dirty="0"/>
              <a:t>All the items need to cut down their scope to fit this maximum items. </a:t>
            </a:r>
          </a:p>
          <a:p>
            <a:pPr lvl="1"/>
            <a:r>
              <a:rPr lang="en-US" sz="1600" dirty="0"/>
              <a:t>Higher ranked items reduce the WT/TU to let the middle/lower ranked items in.</a:t>
            </a:r>
          </a:p>
          <a:p>
            <a:pPr lvl="1"/>
            <a:r>
              <a:rPr lang="en-US" sz="1600" dirty="0"/>
              <a:t>Middle/lower ranked items reduce the WT/TU dramatically to be survived.</a:t>
            </a:r>
          </a:p>
          <a:p>
            <a:r>
              <a:rPr lang="en-US" sz="2000" dirty="0"/>
              <a:t>R18 package proposals in next slides.</a:t>
            </a:r>
            <a:endParaRPr lang="en-US" sz="1600" dirty="0"/>
          </a:p>
          <a:p>
            <a:pPr lvl="1"/>
            <a:r>
              <a:rPr lang="en-US" altLang="zh-CN" sz="1600" dirty="0"/>
              <a:t>Other items as potential small TEI or alignment with other WGs, e.g. RAN</a:t>
            </a:r>
          </a:p>
        </p:txBody>
      </p:sp>
    </p:spTree>
    <p:extLst>
      <p:ext uri="{BB962C8B-B14F-4D97-AF65-F5344CB8AC3E}">
        <p14:creationId xmlns:p14="http://schemas.microsoft.com/office/powerpoint/2010/main" val="3453281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89750" y="0"/>
            <a:ext cx="10515600" cy="1325563"/>
          </a:xfrm>
        </p:spPr>
        <p:txBody>
          <a:bodyPr/>
          <a:lstStyle/>
          <a:p>
            <a:r>
              <a:rPr lang="en-US" dirty="0"/>
              <a:t>R18 In list proposal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6598" y="6371089"/>
            <a:ext cx="6954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Note: more discussion needed on topic with TU highlighted per the output of Rel-18 prioritization workshop 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982786"/>
              </p:ext>
            </p:extLst>
          </p:nvPr>
        </p:nvGraphicFramePr>
        <p:xfrm>
          <a:off x="280334" y="960120"/>
          <a:ext cx="11814256" cy="48923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7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8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4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99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9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44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78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2842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714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</a:rPr>
                        <a:t>Acronym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Title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Ranking Sum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% companies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TU original total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TU New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% reduced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</a:rPr>
                        <a:t>TU Sum All SIDs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Remained WT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FS_XRM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Architecture enhancement for XR and media services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83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57%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16.75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15.25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1,2,3,4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FS_eEDGE_5GC_ph2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Enhancement of support for Edge Computing in 5G Core network - phase 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47%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15.25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26.75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1,3,5,6,7,8,9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FS_5GAIML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5G System Support for AI/ML-based Services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16.00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38.75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1.1,1.2,1.3</a:t>
                      </a:r>
                      <a:endParaRPr lang="en-US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FS_eNA_Ph3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Enablers for Network Automation for 5G - phase 3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23.00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51.75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1.1tbd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,2.1,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2.2tbd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,3.1,3.2,3.3,3.4,3.7,3.8,4.1,4.2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FS_eNPN_ph2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Enhanced support of Non-Public Networks phase 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62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42%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15.00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62.25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1,2,3.a,5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FS_eNS_Ph3 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Enhancement of Network Slicing Phase 3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40%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14.50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10.5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72.75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,2,3,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,5,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7</a:t>
                      </a:r>
                      <a:endParaRPr lang="zh-CN" altLang="en-US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FS_eLCS_ph3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Enhancement to the 5GC LoCation Services Phase 3.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57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39%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13.50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11.75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84.50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1,2,3,5,6,7</a:t>
                      </a:r>
                      <a:endParaRPr lang="zh-CN" altLang="en-US" sz="1200" b="0" i="0" u="none" strike="noStrike" kern="120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FS_5MBS_Ph2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Architectural enhancements for 5G multicast-broadcast services Phase 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57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39%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18.00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96.50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 5GSAT_ARCH_Ph2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5GC enhancement for satellite access Phase 2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54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37%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9.50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102.50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</a:t>
                      </a:r>
                      <a:r>
                        <a:rPr lang="en-US" altLang="zh-CN" sz="1200" b="0" i="0" u="none" strike="noStrike" kern="12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2tbd</a:t>
                      </a:r>
                      <a:endParaRPr lang="zh-CN" altLang="en-US" sz="1200" b="0" i="0" u="none" strike="noStrike" kern="12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FS_5GSATB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Support of Satellite Backhauling in 5GS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36%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108.00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FS_5GTTUe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5G Timing Resiliency and TSC&amp;URLLC enhancements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34%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12.50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117.00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1,2,3.1</a:t>
                      </a:r>
                      <a:r>
                        <a:rPr lang="en-US" altLang="zh-CN" sz="1200" b="0" i="0" u="none" strike="noStrike" kern="1200" baseline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</a:t>
                      </a:r>
                      <a:r>
                        <a:rPr lang="en-US" altLang="zh-CN" sz="1200" b="0" i="0" u="none" strike="noStrike" kern="12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3.2</a:t>
                      </a:r>
                      <a:r>
                        <a:rPr lang="en-US" altLang="zh-CN" sz="1200" b="0" i="0" u="none" strike="noStrike" kern="1200" baseline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tbd</a:t>
                      </a:r>
                      <a:endParaRPr lang="zh-CN" altLang="en-US" sz="1200" b="0" i="0" u="none" strike="noStrike" kern="12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FS_NG_RTC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System architecture for next generation real time communication services.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34%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11.00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126.00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1,3,4,</a:t>
                      </a:r>
                      <a:r>
                        <a:rPr lang="en-US" altLang="zh-CN" sz="1200" b="0" i="0" u="none" strike="noStrike" kern="12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5tbd</a:t>
                      </a:r>
                      <a:endParaRPr lang="zh-CN" altLang="en-US" sz="1200" b="0" i="0" u="none" strike="noStrike" kern="12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FS_PIN_Arch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Personal IoT Network architecture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34%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8.50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133.00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1,2.1,3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FS_VMR_ARC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Architecture Enhancement for Vehicle Mounted Relays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12.00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138.50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FS_ATSSS_Ph3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Access Traffic Steering, Switching and Splitting support in the 5G system architecture; Phase 3.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14.00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147.50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2.1,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2.2 tbd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,3,6,5.1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FS_5G_ProSe_Ph2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System enhancement for Proximity based Services in 5GS - Phase 2 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48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33%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19.00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9.25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156.75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1,2,4,7,8,10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FS_UPEAS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UPF Enhancement for Exposure And SBA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44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30%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6.50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161.75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1,2,</a:t>
                      </a:r>
                      <a:r>
                        <a:rPr lang="en-US" altLang="zh-CN" sz="1200" b="0" i="0" u="none" strike="noStrike" kern="12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3tbd</a:t>
                      </a:r>
                      <a:endParaRPr lang="zh-CN" altLang="en-US" sz="1200" b="0" i="0" u="none" strike="noStrike" kern="12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FS_Ranging_SL_ARC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Architecture Enhancement to support Ranging based services and sidelink positioning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43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29%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10.50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167.25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1.1,1.3,1.5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FS_GMEC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Generic group management, exposure and communication enhancements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41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28%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16.00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175.25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1,2.1,3,4,5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98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>
                          <a:effectLst/>
                        </a:rPr>
                        <a:t>FS_eUEPO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u="none" strike="noStrike" dirty="0">
                          <a:effectLst/>
                        </a:rPr>
                        <a:t>Enhancement of 5G UE Policy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37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25%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>
                          <a:effectLst/>
                        </a:rPr>
                        <a:t>10.75</a:t>
                      </a:r>
                      <a:endParaRPr lang="en-US" altLang="zh-CN" sz="105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307" marR="5307" marT="5307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181.25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1,2.2,4,6</a:t>
                      </a:r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7418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3062" y="99402"/>
            <a:ext cx="11271738" cy="1325563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Other items as potential small TEI or alignment with other WG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1892" y="1424965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AEAU: Further scope down as TEI, or alignment with RAN</a:t>
            </a:r>
          </a:p>
          <a:p>
            <a:r>
              <a:rPr lang="en-US" altLang="zh-CN" sz="2400" dirty="0" err="1"/>
              <a:t>eAMP</a:t>
            </a:r>
            <a:r>
              <a:rPr lang="en-US" altLang="zh-CN" sz="2400" dirty="0"/>
              <a:t>: TEI with very focused scope</a:t>
            </a:r>
          </a:p>
          <a:p>
            <a:r>
              <a:rPr lang="en-US" altLang="zh-CN" sz="2400" dirty="0"/>
              <a:t>REDCAP_Ph2: TEI or alignment with RAN</a:t>
            </a:r>
          </a:p>
          <a:p>
            <a:r>
              <a:rPr lang="en-US" altLang="zh-CN" sz="2400" dirty="0"/>
              <a:t>WWC_Ph2: TEI with very focused scope</a:t>
            </a:r>
          </a:p>
          <a:p>
            <a:r>
              <a:rPr lang="en-US" altLang="zh-CN" sz="2400" dirty="0"/>
              <a:t>SFC: Further scope down as TEI</a:t>
            </a:r>
          </a:p>
          <a:p>
            <a:r>
              <a:rPr lang="en-US" altLang="zh-CN" sz="2400" dirty="0" err="1"/>
              <a:t>Detnet</a:t>
            </a:r>
            <a:r>
              <a:rPr lang="en-US" altLang="zh-CN" sz="2400" dirty="0"/>
              <a:t>: Further scope down as TEI</a:t>
            </a:r>
          </a:p>
          <a:p>
            <a:r>
              <a:rPr lang="en-US" altLang="zh-CN" sz="2400" dirty="0"/>
              <a:t>MPS_WLAN: TEI</a:t>
            </a:r>
          </a:p>
          <a:p>
            <a:pPr marL="0" indent="0">
              <a:buNone/>
            </a:pP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1600" dirty="0">
                <a:solidFill>
                  <a:srgbClr val="FF0000"/>
                </a:solidFill>
              </a:rPr>
              <a:t>Note: as the TEI18 handling endorsed in S2—2107759, SA2 should start the TEI18 discussions in Q2/22. The above items are proposed as high priority for TEI discussion, while concrete details need to be figured out with very focused scope.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91471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699</Words>
  <Application>Microsoft Office PowerPoint</Application>
  <PresentationFormat>宽屏</PresentationFormat>
  <Paragraphs>216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Unicode MS</vt:lpstr>
      <vt:lpstr>Malgun Gothic</vt:lpstr>
      <vt:lpstr>宋体</vt:lpstr>
      <vt:lpstr>Arial</vt:lpstr>
      <vt:lpstr>Calibri</vt:lpstr>
      <vt:lpstr>Calibri Light</vt:lpstr>
      <vt:lpstr>Times New Roman</vt:lpstr>
      <vt:lpstr>Office Theme</vt:lpstr>
      <vt:lpstr>SA2 R18 Package Proposal</vt:lpstr>
      <vt:lpstr>Proposals</vt:lpstr>
      <vt:lpstr>R18 In list proposal</vt:lpstr>
      <vt:lpstr>Other items as potential small TEI or alignment with other WG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Zhuwenruo</dc:creator>
  <cp:lastModifiedBy>11-17-2314_CMCC</cp:lastModifiedBy>
  <cp:revision>59</cp:revision>
  <dcterms:created xsi:type="dcterms:W3CDTF">2021-12-10T03:21:10Z</dcterms:created>
  <dcterms:modified xsi:type="dcterms:W3CDTF">2021-12-13T13:00:20Z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(2)gO30V+jRiX+a1IA3KXJw8/udWWbR+qZyhjH34DTwWDrzrW0gzKQ8xpF0u1A3cGcr2GNG4xB7
e0QK0ydyEOapkE6aGMnykmlk/C5sfxso3mWn+F1GOKQneSsB27+6Nh9SvnEJIUVtprYH7Xsg
NuRNKdw6fqcHcL1d2rw+8P7CuubccNRGhJN3crVlwnrVrWTQqu5sURsjlBbIQtRFX5Oaj26O
QnF0mJ9McHjD2Um8P8</vt:lpwstr>
  </property>
  <property fmtid="{D5CDD505-2E9C-101B-9397-08002B2CF9AE}" pid="3" name="_2015_ms_pID_7253431">
    <vt:lpwstr>hy40OWpnFlmPOV8jDKGe7Dy12EwSbu5CWxbFyrX8K+ht/3f4birU4R
+m9oYFAJU1xgqVHctdqRx2OHygjVHeQy5oimB8rrZycAxSNB9vsYo/NuM9xpE8biWr4a41w4
WAlfQuqQFqKDlB+/w8Sp86z6n/nc3v8J8OEjogBmtozjeRO8eEzU7G+MLDQ2C/Ld+0WK2VCT
uYnoT0T/C1KfYiGn</vt:lpwstr>
  </property>
</Properties>
</file>